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6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2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4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40B23-EE15-404F-BDEC-918DA8597CFE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8742-35DF-4781-B180-EDB6F1254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0 điều thú vị về cacbon có thể bạn chưa biế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73" y="1086159"/>
            <a:ext cx="2005958" cy="128166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43215" y="25206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Kim </a:t>
            </a:r>
            <a:r>
              <a:rPr lang="en-US" sz="2400" dirty="0" err="1" smtClean="0"/>
              <a:t>cương</a:t>
            </a:r>
            <a:endParaRPr lang="en-US" sz="2400" dirty="0"/>
          </a:p>
        </p:txBody>
      </p:sp>
      <p:sp>
        <p:nvSpPr>
          <p:cNvPr id="13" name="Google Shape;281;p20"/>
          <p:cNvSpPr txBox="1">
            <a:spLocks/>
          </p:cNvSpPr>
          <p:nvPr/>
        </p:nvSpPr>
        <p:spPr>
          <a:xfrm>
            <a:off x="104774" y="-549198"/>
            <a:ext cx="8093413" cy="13124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2800" b="1" smtClean="0">
                <a:latin typeface="Roboto" panose="02000000000000000000" pitchFamily="2" charset="0"/>
                <a:ea typeface="Roboto" panose="02000000000000000000" pitchFamily="2" charset="0"/>
              </a:rPr>
              <a:t>1)Các dạng thù hình của carbon:</a:t>
            </a:r>
            <a:endParaRPr lang="en-GB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EA57AF86-3091-422F-AE96-16B8DDD8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13" y="3156375"/>
            <a:ext cx="2791278" cy="111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41A2FC-5D7C-4152-A5AC-D40FC1404C03}"/>
              </a:ext>
            </a:extLst>
          </p:cNvPr>
          <p:cNvSpPr txBox="1"/>
          <p:nvPr/>
        </p:nvSpPr>
        <p:spPr>
          <a:xfrm>
            <a:off x="1442434" y="4693985"/>
            <a:ext cx="44624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>
                <a:solidFill>
                  <a:srgbClr val="576750"/>
                </a:solidFill>
              </a:rPr>
              <a:t>Tinh </a:t>
            </a:r>
            <a:r>
              <a:rPr lang="vi-VN" sz="1400" b="1" dirty="0" err="1">
                <a:solidFill>
                  <a:srgbClr val="576750"/>
                </a:solidFill>
              </a:rPr>
              <a:t>thể</a:t>
            </a:r>
            <a:r>
              <a:rPr lang="vi-VN" sz="1400" b="1" dirty="0">
                <a:solidFill>
                  <a:srgbClr val="576750"/>
                </a:solidFill>
              </a:rPr>
              <a:t> trong </a:t>
            </a:r>
            <a:r>
              <a:rPr lang="vi-VN" sz="1400" b="1" dirty="0" err="1">
                <a:solidFill>
                  <a:srgbClr val="576750"/>
                </a:solidFill>
              </a:rPr>
              <a:t>suốt</a:t>
            </a:r>
            <a:r>
              <a:rPr lang="vi-VN" sz="1400" b="1" dirty="0">
                <a:solidFill>
                  <a:srgbClr val="576750"/>
                </a:solidFill>
              </a:rPr>
              <a:t>, không </a:t>
            </a:r>
            <a:r>
              <a:rPr lang="vi-VN" sz="1400" b="1" dirty="0" err="1">
                <a:solidFill>
                  <a:srgbClr val="576750"/>
                </a:solidFill>
              </a:rPr>
              <a:t>màu</a:t>
            </a:r>
            <a:r>
              <a:rPr lang="vi-VN" sz="1400" b="1" dirty="0">
                <a:solidFill>
                  <a:srgbClr val="57675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>
                <a:solidFill>
                  <a:srgbClr val="576750"/>
                </a:solidFill>
              </a:rPr>
              <a:t>Không </a:t>
            </a:r>
            <a:r>
              <a:rPr lang="vi-VN" sz="1400" b="1" dirty="0" err="1">
                <a:solidFill>
                  <a:srgbClr val="576750"/>
                </a:solidFill>
              </a:rPr>
              <a:t>dẫn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điện</a:t>
            </a:r>
            <a:r>
              <a:rPr lang="vi-VN" sz="1400" b="1" dirty="0">
                <a:solidFill>
                  <a:srgbClr val="576750"/>
                </a:solidFill>
              </a:rPr>
              <a:t>, </a:t>
            </a:r>
            <a:r>
              <a:rPr lang="vi-VN" sz="1400" b="1" dirty="0" err="1">
                <a:solidFill>
                  <a:srgbClr val="576750"/>
                </a:solidFill>
              </a:rPr>
              <a:t>dẫn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nhiệt</a:t>
            </a:r>
            <a:r>
              <a:rPr lang="vi-VN" sz="1400" b="1" dirty="0">
                <a:solidFill>
                  <a:srgbClr val="57675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 err="1">
                <a:solidFill>
                  <a:srgbClr val="576750"/>
                </a:solidFill>
              </a:rPr>
              <a:t>Cứng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nhất</a:t>
            </a:r>
            <a:r>
              <a:rPr lang="vi-VN" sz="1400" b="1" dirty="0">
                <a:solidFill>
                  <a:srgbClr val="576750"/>
                </a:solidFill>
              </a:rPr>
              <a:t> trong </a:t>
            </a:r>
            <a:r>
              <a:rPr lang="vi-VN" sz="1400" b="1" dirty="0" err="1">
                <a:solidFill>
                  <a:srgbClr val="576750"/>
                </a:solidFill>
              </a:rPr>
              <a:t>tất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cả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các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chất</a:t>
            </a:r>
            <a:endParaRPr lang="vi-VN" sz="1400" b="1" dirty="0">
              <a:solidFill>
                <a:srgbClr val="57675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55216" y="3342552"/>
            <a:ext cx="3102446" cy="1499516"/>
            <a:chOff x="5655888" y="2963607"/>
            <a:chExt cx="3102446" cy="1499516"/>
          </a:xfrm>
        </p:grpSpPr>
        <p:pic>
          <p:nvPicPr>
            <p:cNvPr id="20" name="Picture 12" descr="CÁCH CHỌN BỘT KIM CƯƠNG ĐÁNH BÓNG KÍNH ĐỒNG HỒ - Trang trí sinh nhậ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888" y="2963607"/>
              <a:ext cx="3102446" cy="1499516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3395;p64">
              <a:extLst>
                <a:ext uri="{FF2B5EF4-FFF2-40B4-BE49-F238E27FC236}">
                  <a16:creationId xmlns:a16="http://schemas.microsoft.com/office/drawing/2014/main" xmlns="" id="{86296827-1E1F-459D-A71E-3A0AAABCC039}"/>
                </a:ext>
              </a:extLst>
            </p:cNvPr>
            <p:cNvSpPr txBox="1"/>
            <p:nvPr/>
          </p:nvSpPr>
          <p:spPr>
            <a:xfrm>
              <a:off x="6061562" y="3116716"/>
              <a:ext cx="2291099" cy="299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vi-VN" sz="1700" b="1" i="1" dirty="0">
                  <a:solidFill>
                    <a:srgbClr val="1C1C1C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bột mài</a:t>
              </a:r>
              <a:endParaRPr lang="vi-VN" sz="1700" i="1" dirty="0">
                <a:solidFill>
                  <a:srgbClr val="1C1C1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i="1" dirty="0">
                <a:solidFill>
                  <a:srgbClr val="1C1C1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231406" y="1205048"/>
            <a:ext cx="2291108" cy="1644967"/>
            <a:chOff x="6362590" y="256621"/>
            <a:chExt cx="2291108" cy="1644967"/>
          </a:xfrm>
        </p:grpSpPr>
        <p:pic>
          <p:nvPicPr>
            <p:cNvPr id="23" name="Picture 22" descr="Dao cắt kính Mytech giá tốt - Dụng cụ làm mộc Chức Ho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0" b="11231"/>
            <a:stretch/>
          </p:blipFill>
          <p:spPr bwMode="auto">
            <a:xfrm>
              <a:off x="6468398" y="256621"/>
              <a:ext cx="2079493" cy="1600201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3395;p64">
              <a:extLst>
                <a:ext uri="{FF2B5EF4-FFF2-40B4-BE49-F238E27FC236}">
                  <a16:creationId xmlns:a16="http://schemas.microsoft.com/office/drawing/2014/main" xmlns="" id="{8D245B8C-C7A7-4C2F-B6E8-CD063B88A1A9}"/>
                </a:ext>
              </a:extLst>
            </p:cNvPr>
            <p:cNvSpPr txBox="1"/>
            <p:nvPr/>
          </p:nvSpPr>
          <p:spPr>
            <a:xfrm>
              <a:off x="6362590" y="1588864"/>
              <a:ext cx="2291108" cy="312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dao cắt kính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66958" y="1183371"/>
            <a:ext cx="2207696" cy="1847791"/>
            <a:chOff x="-108755" y="1320907"/>
            <a:chExt cx="2207696" cy="1847791"/>
          </a:xfrm>
        </p:grpSpPr>
        <p:pic>
          <p:nvPicPr>
            <p:cNvPr id="26" name="Picture 10" descr="Trang sức Kim cương “trợ thủ” đắc lực của phụ nữ hiện đại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7" r="14673"/>
            <a:stretch/>
          </p:blipFill>
          <p:spPr bwMode="auto">
            <a:xfrm>
              <a:off x="41541" y="1320907"/>
              <a:ext cx="2057400" cy="1695725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Google Shape;3395;p64">
              <a:extLst>
                <a:ext uri="{FF2B5EF4-FFF2-40B4-BE49-F238E27FC236}">
                  <a16:creationId xmlns:a16="http://schemas.microsoft.com/office/drawing/2014/main" xmlns="" id="{DB940454-D25B-4E68-A731-10AFE83584EF}"/>
                </a:ext>
              </a:extLst>
            </p:cNvPr>
            <p:cNvSpPr txBox="1"/>
            <p:nvPr/>
          </p:nvSpPr>
          <p:spPr>
            <a:xfrm>
              <a:off x="-108755" y="2598674"/>
              <a:ext cx="2101735" cy="570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đồ trang sức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231406" y="3285151"/>
            <a:ext cx="2095306" cy="1556155"/>
            <a:chOff x="2020837" y="2310287"/>
            <a:chExt cx="2095306" cy="1556155"/>
          </a:xfrm>
        </p:grpSpPr>
        <p:pic>
          <p:nvPicPr>
            <p:cNvPr id="29" name="Picture 6" descr="Ứng dụng của kim cương tự nhiên - JEMMIA DIAMOND - Trùm kim cương sỉJEMMIA  DIAMOND – Trùm kim cương sỉ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270" y="2310287"/>
              <a:ext cx="2074873" cy="1556155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Google Shape;3395;p64">
              <a:extLst>
                <a:ext uri="{FF2B5EF4-FFF2-40B4-BE49-F238E27FC236}">
                  <a16:creationId xmlns:a16="http://schemas.microsoft.com/office/drawing/2014/main" xmlns="" id="{A6EA6A81-F866-4572-BBDC-2D6B2E912E49}"/>
                </a:ext>
              </a:extLst>
            </p:cNvPr>
            <p:cNvSpPr txBox="1"/>
            <p:nvPr/>
          </p:nvSpPr>
          <p:spPr>
            <a:xfrm>
              <a:off x="2020837" y="3520734"/>
              <a:ext cx="1957886" cy="30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mũi khoan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83829" y="194237"/>
            <a:ext cx="5142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Kim </a:t>
            </a:r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cương</a:t>
            </a:r>
            <a:endParaRPr lang="en-US" sz="3000" b="1" i="1" dirty="0">
              <a:solidFill>
                <a:srgbClr val="3E5F4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1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ại sao than chì lại dẫn điện? - VnExpr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17" y="795485"/>
            <a:ext cx="1983999" cy="128166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031" y="1026930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Than </a:t>
            </a:r>
            <a:r>
              <a:rPr lang="en-US" sz="2400" dirty="0" err="1" smtClean="0"/>
              <a:t>chì</a:t>
            </a:r>
            <a:endParaRPr lang="en-US" sz="2400" dirty="0"/>
          </a:p>
        </p:txBody>
      </p:sp>
      <p:sp>
        <p:nvSpPr>
          <p:cNvPr id="13" name="Google Shape;281;p20"/>
          <p:cNvSpPr txBox="1">
            <a:spLocks/>
          </p:cNvSpPr>
          <p:nvPr/>
        </p:nvSpPr>
        <p:spPr>
          <a:xfrm>
            <a:off x="104774" y="-549198"/>
            <a:ext cx="8093413" cy="13124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2800" b="1" smtClean="0">
                <a:latin typeface="Roboto" panose="02000000000000000000" pitchFamily="2" charset="0"/>
                <a:ea typeface="Roboto" panose="02000000000000000000" pitchFamily="2" charset="0"/>
              </a:rPr>
              <a:t>1)Các dạng thù hình của carbon:</a:t>
            </a:r>
            <a:endParaRPr lang="en-GB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A66B07B9-048A-457E-B51F-3A0CFC117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9" y="1779198"/>
            <a:ext cx="3663588" cy="119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AE9A16A-5379-4DC6-89C1-80F07927C32C}"/>
              </a:ext>
            </a:extLst>
          </p:cNvPr>
          <p:cNvSpPr txBox="1"/>
          <p:nvPr/>
        </p:nvSpPr>
        <p:spPr>
          <a:xfrm>
            <a:off x="700750" y="3391028"/>
            <a:ext cx="39671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 err="1">
                <a:solidFill>
                  <a:srgbClr val="576750"/>
                </a:solidFill>
              </a:rPr>
              <a:t>Chất</a:t>
            </a:r>
            <a:r>
              <a:rPr lang="vi-VN" sz="1400" b="1" dirty="0">
                <a:solidFill>
                  <a:srgbClr val="576750"/>
                </a:solidFill>
              </a:rPr>
              <a:t> tinh </a:t>
            </a:r>
            <a:r>
              <a:rPr lang="vi-VN" sz="1400" b="1" dirty="0" err="1">
                <a:solidFill>
                  <a:srgbClr val="576750"/>
                </a:solidFill>
              </a:rPr>
              <a:t>thể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màu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xám</a:t>
            </a:r>
            <a:r>
              <a:rPr lang="vi-VN" sz="1400" b="1" dirty="0">
                <a:solidFill>
                  <a:srgbClr val="576750"/>
                </a:solidFill>
              </a:rPr>
              <a:t> đen.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 err="1">
                <a:solidFill>
                  <a:srgbClr val="576750"/>
                </a:solidFill>
              </a:rPr>
              <a:t>Dẫn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điện</a:t>
            </a:r>
            <a:r>
              <a:rPr lang="vi-VN" sz="1400" b="1" dirty="0">
                <a:solidFill>
                  <a:srgbClr val="576750"/>
                </a:solidFill>
              </a:rPr>
              <a:t>, </a:t>
            </a:r>
            <a:r>
              <a:rPr lang="vi-VN" sz="1400" b="1" dirty="0" err="1">
                <a:solidFill>
                  <a:srgbClr val="576750"/>
                </a:solidFill>
              </a:rPr>
              <a:t>dẫn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nhiệt</a:t>
            </a:r>
            <a:r>
              <a:rPr lang="vi-VN" sz="1400" b="1" dirty="0">
                <a:solidFill>
                  <a:srgbClr val="576750"/>
                </a:solidFill>
              </a:rPr>
              <a:t> </a:t>
            </a:r>
            <a:r>
              <a:rPr lang="vi-VN" sz="1400" b="1" dirty="0" err="1">
                <a:solidFill>
                  <a:srgbClr val="576750"/>
                </a:solidFill>
              </a:rPr>
              <a:t>tốt</a:t>
            </a:r>
            <a:r>
              <a:rPr lang="vi-VN" sz="1400" b="1" dirty="0">
                <a:solidFill>
                  <a:srgbClr val="57675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400" b="1" dirty="0" err="1">
                <a:solidFill>
                  <a:srgbClr val="576750"/>
                </a:solidFill>
              </a:rPr>
              <a:t>Mềm</a:t>
            </a:r>
            <a:r>
              <a:rPr lang="vi-VN" sz="1400" b="1" dirty="0">
                <a:solidFill>
                  <a:srgbClr val="576750"/>
                </a:solidFill>
              </a:rPr>
              <a:t>.</a:t>
            </a:r>
          </a:p>
        </p:txBody>
      </p:sp>
      <p:grpSp>
        <p:nvGrpSpPr>
          <p:cNvPr id="11" name="Google Shape;3393;p64">
            <a:extLst>
              <a:ext uri="{FF2B5EF4-FFF2-40B4-BE49-F238E27FC236}">
                <a16:creationId xmlns:a16="http://schemas.microsoft.com/office/drawing/2014/main" xmlns="" id="{FF4FC388-470D-4864-8FAC-495F1C0EB2E4}"/>
              </a:ext>
            </a:extLst>
          </p:cNvPr>
          <p:cNvGrpSpPr/>
          <p:nvPr/>
        </p:nvGrpSpPr>
        <p:grpSpPr>
          <a:xfrm>
            <a:off x="1553048" y="5123923"/>
            <a:ext cx="2105385" cy="480536"/>
            <a:chOff x="5769027" y="3498875"/>
            <a:chExt cx="791411" cy="754200"/>
          </a:xfrm>
        </p:grpSpPr>
        <p:sp>
          <p:nvSpPr>
            <p:cNvPr id="12" name="Google Shape;3394;p64">
              <a:extLst>
                <a:ext uri="{FF2B5EF4-FFF2-40B4-BE49-F238E27FC236}">
                  <a16:creationId xmlns:a16="http://schemas.microsoft.com/office/drawing/2014/main" xmlns="" id="{21154EC4-466C-443B-B1BC-ED95D8C4ACB8}"/>
                </a:ext>
              </a:extLst>
            </p:cNvPr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5F6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95;p64">
              <a:extLst>
                <a:ext uri="{FF2B5EF4-FFF2-40B4-BE49-F238E27FC236}">
                  <a16:creationId xmlns:a16="http://schemas.microsoft.com/office/drawing/2014/main" xmlns="" id="{15F35AC1-0F4B-4698-AC47-E06E98C1AEBC}"/>
                </a:ext>
              </a:extLst>
            </p:cNvPr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điện cực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oogle Shape;3393;p64">
            <a:extLst>
              <a:ext uri="{FF2B5EF4-FFF2-40B4-BE49-F238E27FC236}">
                <a16:creationId xmlns:a16="http://schemas.microsoft.com/office/drawing/2014/main" xmlns="" id="{827FE6D7-C9DD-49CC-9FBC-1FF5C9ECFF09}"/>
              </a:ext>
            </a:extLst>
          </p:cNvPr>
          <p:cNvGrpSpPr/>
          <p:nvPr/>
        </p:nvGrpSpPr>
        <p:grpSpPr>
          <a:xfrm>
            <a:off x="8042229" y="1544333"/>
            <a:ext cx="2477314" cy="469729"/>
            <a:chOff x="5769027" y="3498875"/>
            <a:chExt cx="791411" cy="754200"/>
          </a:xfrm>
        </p:grpSpPr>
        <p:sp>
          <p:nvSpPr>
            <p:cNvPr id="20" name="Google Shape;3394;p64">
              <a:extLst>
                <a:ext uri="{FF2B5EF4-FFF2-40B4-BE49-F238E27FC236}">
                  <a16:creationId xmlns:a16="http://schemas.microsoft.com/office/drawing/2014/main" xmlns="" id="{C537812A-F5A4-4818-B6B0-A957F62365B6}"/>
                </a:ext>
              </a:extLst>
            </p:cNvPr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5F6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95;p64">
              <a:extLst>
                <a:ext uri="{FF2B5EF4-FFF2-40B4-BE49-F238E27FC236}">
                  <a16:creationId xmlns:a16="http://schemas.microsoft.com/office/drawing/2014/main" xmlns="" id="{8FC675F2-F646-49BB-B27E-0392DB0DDDA4}"/>
                </a:ext>
              </a:extLst>
            </p:cNvPr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ruột bút </a:t>
              </a:r>
              <a:r>
                <a:rPr lang="vi-VN" sz="1700" b="1" i="1" dirty="0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chì</a:t>
              </a:r>
              <a:r>
                <a:rPr lang="en-US" sz="1700" b="1" i="1" dirty="0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700" b="1" i="1" dirty="0" err="1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đen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oogle Shape;3393;p64">
            <a:extLst>
              <a:ext uri="{FF2B5EF4-FFF2-40B4-BE49-F238E27FC236}">
                <a16:creationId xmlns:a16="http://schemas.microsoft.com/office/drawing/2014/main" xmlns="" id="{9E689A39-110F-4AF6-99CE-2296E9003F26}"/>
              </a:ext>
            </a:extLst>
          </p:cNvPr>
          <p:cNvGrpSpPr/>
          <p:nvPr/>
        </p:nvGrpSpPr>
        <p:grpSpPr>
          <a:xfrm>
            <a:off x="6245692" y="5502726"/>
            <a:ext cx="2038198" cy="512048"/>
            <a:chOff x="5769027" y="3498875"/>
            <a:chExt cx="791411" cy="754200"/>
          </a:xfrm>
        </p:grpSpPr>
        <p:sp>
          <p:nvSpPr>
            <p:cNvPr id="23" name="Google Shape;3394;p64">
              <a:extLst>
                <a:ext uri="{FF2B5EF4-FFF2-40B4-BE49-F238E27FC236}">
                  <a16:creationId xmlns:a16="http://schemas.microsoft.com/office/drawing/2014/main" xmlns="" id="{CA0FC690-DE27-45C6-8476-CE38BBB00A6A}"/>
                </a:ext>
              </a:extLst>
            </p:cNvPr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5F6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95;p64">
              <a:extLst>
                <a:ext uri="{FF2B5EF4-FFF2-40B4-BE49-F238E27FC236}">
                  <a16:creationId xmlns:a16="http://schemas.microsoft.com/office/drawing/2014/main" xmlns="" id="{DEBCDD48-9E60-4F83-BDE8-65E365A6CD76}"/>
                </a:ext>
              </a:extLst>
            </p:cNvPr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vi-VN" sz="1700" b="1" i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Làm chất bôi trơn</a:t>
              </a:r>
              <a:endParaRPr sz="17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oogle Shape;3393;p64">
            <a:extLst>
              <a:ext uri="{FF2B5EF4-FFF2-40B4-BE49-F238E27FC236}">
                <a16:creationId xmlns:a16="http://schemas.microsoft.com/office/drawing/2014/main" xmlns="" id="{166AFD83-EA84-43E0-BB8A-96DCCAB4C5D5}"/>
              </a:ext>
            </a:extLst>
          </p:cNvPr>
          <p:cNvGrpSpPr/>
          <p:nvPr/>
        </p:nvGrpSpPr>
        <p:grpSpPr>
          <a:xfrm>
            <a:off x="6649669" y="3325250"/>
            <a:ext cx="1804152" cy="468655"/>
            <a:chOff x="5769027" y="3498875"/>
            <a:chExt cx="791411" cy="754200"/>
          </a:xfrm>
        </p:grpSpPr>
        <p:sp>
          <p:nvSpPr>
            <p:cNvPr id="26" name="Google Shape;3394;p64">
              <a:extLst>
                <a:ext uri="{FF2B5EF4-FFF2-40B4-BE49-F238E27FC236}">
                  <a16:creationId xmlns:a16="http://schemas.microsoft.com/office/drawing/2014/main" xmlns="" id="{98AB46F7-5753-4711-AABE-F533501E4FE2}"/>
                </a:ext>
              </a:extLst>
            </p:cNvPr>
            <p:cNvSpPr/>
            <p:nvPr/>
          </p:nvSpPr>
          <p:spPr>
            <a:xfrm>
              <a:off x="57690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5F6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95;p64">
              <a:extLst>
                <a:ext uri="{FF2B5EF4-FFF2-40B4-BE49-F238E27FC236}">
                  <a16:creationId xmlns:a16="http://schemas.microsoft.com/office/drawing/2014/main" xmlns="" id="{4F039F46-0946-4504-A912-5A5E391B3722}"/>
                </a:ext>
              </a:extLst>
            </p:cNvPr>
            <p:cNvSpPr txBox="1"/>
            <p:nvPr/>
          </p:nvSpPr>
          <p:spPr>
            <a:xfrm>
              <a:off x="57690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700" b="1" i="1" dirty="0" err="1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Nồi</a:t>
              </a:r>
              <a:r>
                <a:rPr lang="en-US" sz="1700" b="1" i="1" dirty="0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700" b="1" i="1" dirty="0" err="1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nấu</a:t>
              </a:r>
              <a:r>
                <a:rPr lang="en-US" sz="1700" b="1" i="1" dirty="0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700" b="1" i="1" dirty="0" err="1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hợp</a:t>
              </a:r>
              <a:r>
                <a:rPr lang="en-US" sz="1700" b="1" i="1" dirty="0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700" b="1" i="1" dirty="0" err="1" smtClean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kim</a:t>
              </a:r>
              <a:endParaRPr sz="1700" b="1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868FF8A-B1F4-4369-BB64-26CA606A73D6}"/>
              </a:ext>
            </a:extLst>
          </p:cNvPr>
          <p:cNvSpPr txBox="1"/>
          <p:nvPr/>
        </p:nvSpPr>
        <p:spPr>
          <a:xfrm>
            <a:off x="5732786" y="185889"/>
            <a:ext cx="4789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b="1" i="1" dirty="0" err="1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b="1" i="1" dirty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3000" b="1" i="1" dirty="0" smtClean="0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 </a:t>
            </a:r>
            <a:r>
              <a:rPr lang="en-US" sz="3000" b="1" i="1" dirty="0" err="1">
                <a:solidFill>
                  <a:srgbClr val="3E5F4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chì</a:t>
            </a:r>
            <a:endParaRPr lang="en-US" sz="3000" b="1" i="1" dirty="0">
              <a:solidFill>
                <a:srgbClr val="3E5F4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Picture 2" descr="Chuyện cây bút chì và triết lý kinh doanh kiên định | cuoituan.tuoitre.v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68" y="837477"/>
            <a:ext cx="2689546" cy="18423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Kết quả hình ảnh cho điện cực than chì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73907" y="4439298"/>
            <a:ext cx="2201854" cy="17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Kết quả hình ảnh cho nồi nấu chảy hợp kim bằng than chì"/>
          <p:cNvPicPr>
            <a:picLocks noChangeAspect="1" noChangeArrowheads="1"/>
          </p:cNvPicPr>
          <p:nvPr/>
        </p:nvPicPr>
        <p:blipFill>
          <a:blip r:embed="rId6"/>
          <a:srcRect t="15070" b="11574"/>
          <a:stretch>
            <a:fillRect/>
          </a:stretch>
        </p:blipFill>
        <p:spPr bwMode="auto">
          <a:xfrm>
            <a:off x="8590645" y="2452754"/>
            <a:ext cx="3331442" cy="183897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" descr="60Ml Than Chì Bột Bôi Trơn Cho Bản Lề Khóa Xe Than Chì Vỏ Động Cơ Dầu Bôi  Trơn Không Độc Hại Bột Duy Trì Khóa Móc M8O7|Rust Remover| - AliExpres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21" y="4428529"/>
            <a:ext cx="2148394" cy="21483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ác nhà khoa học vô tình chế tạo thành công cấu trúc carbon mới - KhoaHoc.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61" y="755602"/>
            <a:ext cx="1577431" cy="128166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Ứng dụng của than hoạt tính trong lĩnh vực xử lý nướ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06" y="838863"/>
            <a:ext cx="2288638" cy="12714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13766" y="236774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Fuleren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80856" y="2367749"/>
            <a:ext cx="19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</a:t>
            </a:r>
            <a:r>
              <a:rPr lang="en-US" sz="2400" dirty="0" err="1" smtClean="0"/>
              <a:t>vô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354759-AE87-496B-9CF5-9F80BC342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28" y="3086834"/>
            <a:ext cx="2007716" cy="1999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741A2FC-5D7C-4152-A5AC-D40FC1404C03}"/>
              </a:ext>
            </a:extLst>
          </p:cNvPr>
          <p:cNvSpPr txBox="1"/>
          <p:nvPr/>
        </p:nvSpPr>
        <p:spPr>
          <a:xfrm>
            <a:off x="5480324" y="5086394"/>
            <a:ext cx="44624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576750"/>
                </a:solidFill>
              </a:rPr>
              <a:t>Than </a:t>
            </a:r>
            <a:r>
              <a:rPr lang="en-US" b="1" dirty="0" err="1" smtClean="0">
                <a:solidFill>
                  <a:srgbClr val="576750"/>
                </a:solidFill>
              </a:rPr>
              <a:t>gỗ</a:t>
            </a:r>
            <a:r>
              <a:rPr lang="en-US" b="1" dirty="0" smtClean="0">
                <a:solidFill>
                  <a:srgbClr val="576750"/>
                </a:solidFill>
              </a:rPr>
              <a:t>, than </a:t>
            </a:r>
            <a:r>
              <a:rPr lang="en-US" b="1" dirty="0" err="1" smtClean="0">
                <a:solidFill>
                  <a:srgbClr val="576750"/>
                </a:solidFill>
              </a:rPr>
              <a:t>cốc</a:t>
            </a:r>
            <a:r>
              <a:rPr lang="en-US" b="1" dirty="0" smtClean="0">
                <a:solidFill>
                  <a:srgbClr val="576750"/>
                </a:solidFill>
              </a:rPr>
              <a:t>, than </a:t>
            </a:r>
            <a:r>
              <a:rPr lang="en-US" b="1" dirty="0" err="1" smtClean="0">
                <a:solidFill>
                  <a:srgbClr val="576750"/>
                </a:solidFill>
              </a:rPr>
              <a:t>muội</a:t>
            </a:r>
            <a:r>
              <a:rPr lang="en-US" b="1" dirty="0" smtClean="0">
                <a:solidFill>
                  <a:srgbClr val="576750"/>
                </a:solidFill>
              </a:rPr>
              <a:t> …</a:t>
            </a:r>
            <a:r>
              <a:rPr lang="vi-VN" b="1" dirty="0" smtClean="0">
                <a:solidFill>
                  <a:srgbClr val="576750"/>
                </a:solidFill>
              </a:rPr>
              <a:t>.</a:t>
            </a:r>
            <a:endParaRPr lang="vi-VN" b="1" dirty="0">
              <a:solidFill>
                <a:srgbClr val="57675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err="1" smtClean="0">
                <a:solidFill>
                  <a:srgbClr val="576750"/>
                </a:solidFill>
              </a:rPr>
              <a:t>Hấp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phụ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các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chất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khí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và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chất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tran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trong</a:t>
            </a:r>
            <a:r>
              <a:rPr lang="en-US" b="1" dirty="0" smtClean="0">
                <a:solidFill>
                  <a:srgbClr val="576750"/>
                </a:solidFill>
              </a:rPr>
              <a:t> dung </a:t>
            </a:r>
            <a:r>
              <a:rPr lang="en-US" b="1" dirty="0" err="1" smtClean="0">
                <a:solidFill>
                  <a:srgbClr val="576750"/>
                </a:solidFill>
              </a:rPr>
              <a:t>dịch</a:t>
            </a:r>
            <a:endParaRPr lang="vi-VN" b="1" dirty="0">
              <a:solidFill>
                <a:srgbClr val="5767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741A2FC-5D7C-4152-A5AC-D40FC1404C03}"/>
              </a:ext>
            </a:extLst>
          </p:cNvPr>
          <p:cNvSpPr txBox="1"/>
          <p:nvPr/>
        </p:nvSpPr>
        <p:spPr>
          <a:xfrm>
            <a:off x="1194416" y="2829414"/>
            <a:ext cx="3116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err="1" smtClean="0">
                <a:solidFill>
                  <a:srgbClr val="576750"/>
                </a:solidFill>
              </a:rPr>
              <a:t>Cấu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trúc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hình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cầu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r>
              <a:rPr lang="en-US" b="1" dirty="0" err="1" smtClean="0">
                <a:solidFill>
                  <a:srgbClr val="576750"/>
                </a:solidFill>
              </a:rPr>
              <a:t>rỗng</a:t>
            </a:r>
            <a:r>
              <a:rPr lang="en-US" b="1" dirty="0" smtClean="0">
                <a:solidFill>
                  <a:srgbClr val="576750"/>
                </a:solidFill>
              </a:rPr>
              <a:t> </a:t>
            </a:r>
            <a:endParaRPr lang="vi-VN" b="1" dirty="0">
              <a:solidFill>
                <a:srgbClr val="57675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576750"/>
                </a:solidFill>
              </a:rPr>
              <a:t>C</a:t>
            </a:r>
            <a:r>
              <a:rPr lang="en-US" b="1" baseline="-25000" dirty="0" smtClean="0">
                <a:solidFill>
                  <a:srgbClr val="576750"/>
                </a:solidFill>
              </a:rPr>
              <a:t>60</a:t>
            </a:r>
            <a:r>
              <a:rPr lang="en-US" b="1" dirty="0" smtClean="0">
                <a:solidFill>
                  <a:srgbClr val="576750"/>
                </a:solidFill>
              </a:rPr>
              <a:t> : C</a:t>
            </a:r>
            <a:r>
              <a:rPr lang="en-US" b="1" baseline="-25000" dirty="0" smtClean="0">
                <a:solidFill>
                  <a:srgbClr val="576750"/>
                </a:solidFill>
              </a:rPr>
              <a:t>70</a:t>
            </a:r>
            <a:r>
              <a:rPr lang="en-US" b="1" dirty="0" smtClean="0">
                <a:solidFill>
                  <a:srgbClr val="576750"/>
                </a:solidFill>
              </a:rPr>
              <a:t> ….</a:t>
            </a:r>
            <a:endParaRPr lang="vi-VN" b="1" dirty="0">
              <a:solidFill>
                <a:srgbClr val="5767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ết quả hình ảnh cho khẩu trang than hoạt tính"/>
          <p:cNvPicPr>
            <a:picLocks noChangeAspect="1" noChangeArrowheads="1"/>
          </p:cNvPicPr>
          <p:nvPr/>
        </p:nvPicPr>
        <p:blipFill>
          <a:blip r:embed="rId2"/>
          <a:srcRect r="5411" b="7500"/>
          <a:stretch>
            <a:fillRect/>
          </a:stretch>
        </p:blipFill>
        <p:spPr bwMode="auto">
          <a:xfrm>
            <a:off x="7059858" y="3569595"/>
            <a:ext cx="427355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5834129" y="305136"/>
            <a:ext cx="3026535" cy="2997200"/>
            <a:chOff x="3030" y="0"/>
            <a:chExt cx="2730" cy="2285"/>
          </a:xfrm>
        </p:grpSpPr>
        <p:pic>
          <p:nvPicPr>
            <p:cNvPr id="6" name="Picture 2" descr="Kết quả hình ảnh cho mặt nạ phòng độc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30" y="0"/>
              <a:ext cx="2730" cy="2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1"/>
            <p:cNvSpPr txBox="1">
              <a:spLocks noChangeArrowheads="1"/>
            </p:cNvSpPr>
            <p:nvPr/>
          </p:nvSpPr>
          <p:spPr bwMode="auto">
            <a:xfrm>
              <a:off x="4734" y="50"/>
              <a:ext cx="99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/>
                <a:t>Mặt nạ phòng độc</a:t>
              </a:r>
              <a:endParaRPr lang="vi-VN" sz="2400" b="1"/>
            </a:p>
          </p:txBody>
        </p:sp>
      </p:grp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796545" y="-26652"/>
            <a:ext cx="3316287" cy="3390900"/>
            <a:chOff x="15" y="40"/>
            <a:chExt cx="2089" cy="2136"/>
          </a:xfrm>
        </p:grpSpPr>
        <p:pic>
          <p:nvPicPr>
            <p:cNvPr id="10" name="Picture 2" descr="Kết quả hình ảnh cho than hoạt tính"/>
            <p:cNvPicPr>
              <a:picLocks noChangeAspect="1" noChangeArrowheads="1"/>
            </p:cNvPicPr>
            <p:nvPr/>
          </p:nvPicPr>
          <p:blipFill>
            <a:blip r:embed="rId4"/>
            <a:srcRect t="13321"/>
            <a:stretch>
              <a:fillRect/>
            </a:stretch>
          </p:blipFill>
          <p:spPr bwMode="auto">
            <a:xfrm>
              <a:off x="15" y="40"/>
              <a:ext cx="2087" cy="1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35" y="1888"/>
              <a:ext cx="20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THAN HOẠT TÍNH</a:t>
              </a:r>
              <a:endParaRPr lang="vi-VN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28295" y="2845136"/>
            <a:ext cx="3284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THAN HOẠT TÍNH</a:t>
            </a:r>
            <a:endParaRPr lang="vi-VN" sz="24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Than hoạt tính lọc nước hoạt động thế nào và loại bỏ được những gì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5" y="3780173"/>
            <a:ext cx="5320744" cy="193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5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ết quả hình ảnh cho máy 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74606" y="0"/>
            <a:ext cx="5076825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157368" y="2898057"/>
            <a:ext cx="3294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Sản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xuất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mực</a:t>
            </a:r>
            <a:r>
              <a:rPr lang="en-US" sz="2400" b="1" dirty="0">
                <a:solidFill>
                  <a:srgbClr val="FF0000"/>
                </a:solidFill>
              </a:rPr>
              <a:t> in</a:t>
            </a:r>
            <a:endParaRPr lang="vi-VN" sz="2400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843234" y="3338513"/>
            <a:ext cx="3427752" cy="2910532"/>
            <a:chOff x="5154090" y="4210990"/>
            <a:chExt cx="4020457" cy="2682399"/>
          </a:xfrm>
        </p:grpSpPr>
        <p:pic>
          <p:nvPicPr>
            <p:cNvPr id="7" name="Picture 2" descr="Kết quả hình ảnh cho xi đánh giày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54090" y="4210990"/>
              <a:ext cx="4020457" cy="268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5282159" y="6182829"/>
              <a:ext cx="3294732" cy="390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Xi đánh giầy</a:t>
              </a:r>
              <a:endParaRPr lang="vi-VN" sz="2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083252" y="3355257"/>
            <a:ext cx="3257390" cy="2893788"/>
            <a:chOff x="100013" y="3168649"/>
            <a:chExt cx="3837049" cy="3471339"/>
          </a:xfrm>
        </p:grpSpPr>
        <p:pic>
          <p:nvPicPr>
            <p:cNvPr id="10" name="Picture 2" descr="Kết quả hình ảnh cho chất độn cao su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013" y="3168649"/>
              <a:ext cx="3403862" cy="3014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7"/>
            <p:cNvSpPr txBox="1">
              <a:spLocks noChangeArrowheads="1"/>
            </p:cNvSpPr>
            <p:nvPr/>
          </p:nvSpPr>
          <p:spPr bwMode="auto">
            <a:xfrm>
              <a:off x="642947" y="6182857"/>
              <a:ext cx="3294115" cy="457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Chất độn cao su</a:t>
              </a:r>
              <a:endParaRPr lang="vi-V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4" descr="http://g.vatgia.vn/gallery_img/13/medium_gzu138452452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3252" y="157162"/>
            <a:ext cx="3625850" cy="271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1893670" y="2805113"/>
            <a:ext cx="2005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THAN MUỘI</a:t>
            </a:r>
            <a:endParaRPr lang="vi-V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26401" y="1987398"/>
            <a:ext cx="1027416" cy="469876"/>
            <a:chOff x="1186243" y="1304818"/>
            <a:chExt cx="1027416" cy="469876"/>
          </a:xfrm>
        </p:grpSpPr>
        <p:cxnSp>
          <p:nvCxnSpPr>
            <p:cNvPr id="5" name="Straight Arrow Connector 4"/>
            <p:cNvCxnSpPr/>
            <p:nvPr/>
          </p:nvCxnSpPr>
          <p:spPr>
            <a:xfrm rot="10800000" flipV="1">
              <a:off x="1186243" y="1312357"/>
              <a:ext cx="0" cy="462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186243" y="1304818"/>
              <a:ext cx="10274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802389" y="2866564"/>
            <a:ext cx="1202076" cy="452063"/>
            <a:chOff x="934948" y="1736333"/>
            <a:chExt cx="1202076" cy="452063"/>
          </a:xfrm>
        </p:grpSpPr>
        <p:sp>
          <p:nvSpPr>
            <p:cNvPr id="8" name="Rectangle 7"/>
            <p:cNvSpPr/>
            <p:nvPr/>
          </p:nvSpPr>
          <p:spPr>
            <a:xfrm>
              <a:off x="976045" y="1736333"/>
              <a:ext cx="986319" cy="452063"/>
            </a:xfrm>
            <a:prstGeom prst="rect">
              <a:avLst/>
            </a:prstGeom>
            <a:solidFill>
              <a:srgbClr val="FF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4948" y="1762309"/>
              <a:ext cx="1202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Carbon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69187" y="3986939"/>
            <a:ext cx="1315092" cy="452063"/>
            <a:chOff x="925528" y="1736333"/>
            <a:chExt cx="1315092" cy="452063"/>
          </a:xfrm>
        </p:grpSpPr>
        <p:sp>
          <p:nvSpPr>
            <p:cNvPr id="11" name="Rectangle 10"/>
            <p:cNvSpPr/>
            <p:nvPr/>
          </p:nvSpPr>
          <p:spPr>
            <a:xfrm>
              <a:off x="976045" y="1736333"/>
              <a:ext cx="1160979" cy="452063"/>
            </a:xfrm>
            <a:prstGeom prst="rect">
              <a:avLst/>
            </a:prstGeom>
            <a:solidFill>
              <a:srgbClr val="FF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5528" y="1762309"/>
              <a:ext cx="1315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0000"/>
                  </a:solidFill>
                </a:rPr>
                <a:t>Hợp</a:t>
              </a:r>
              <a:r>
                <a:rPr lang="en-US" sz="2000" dirty="0" smtClean="0">
                  <a:solidFill>
                    <a:srgbClr val="FF0000"/>
                  </a:solidFill>
                </a:rPr>
                <a:t>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chất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69736" y="1761367"/>
            <a:ext cx="1264575" cy="452063"/>
            <a:chOff x="1110466" y="1262010"/>
            <a:chExt cx="1264575" cy="452063"/>
          </a:xfrm>
        </p:grpSpPr>
        <p:sp>
          <p:nvSpPr>
            <p:cNvPr id="14" name="Rectangle 13"/>
            <p:cNvSpPr/>
            <p:nvPr/>
          </p:nvSpPr>
          <p:spPr>
            <a:xfrm>
              <a:off x="1110466" y="1262010"/>
              <a:ext cx="986319" cy="452063"/>
            </a:xfrm>
            <a:prstGeom prst="rect">
              <a:avLst/>
            </a:prstGeom>
            <a:solidFill>
              <a:srgbClr val="FFD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965" y="1262010"/>
              <a:ext cx="1202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0000"/>
                  </a:solidFill>
                </a:rPr>
                <a:t>Tự</a:t>
              </a:r>
              <a:r>
                <a:rPr lang="en-US" sz="2000" dirty="0" smtClean="0">
                  <a:solidFill>
                    <a:srgbClr val="FF0000"/>
                  </a:solidFill>
                </a:rPr>
                <a:t> do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Elbow Connector 15"/>
          <p:cNvCxnSpPr/>
          <p:nvPr/>
        </p:nvCxnSpPr>
        <p:spPr>
          <a:xfrm>
            <a:off x="3997152" y="1987398"/>
            <a:ext cx="805237" cy="11051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336645" y="3318627"/>
            <a:ext cx="467900" cy="822960"/>
            <a:chOff x="4396487" y="2636047"/>
            <a:chExt cx="467900" cy="8229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396487" y="2636047"/>
              <a:ext cx="0" cy="822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635787" y="3219215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93" y="830248"/>
            <a:ext cx="1087442" cy="687275"/>
          </a:xfrm>
          <a:prstGeom prst="round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032235" y="1237385"/>
            <a:ext cx="462338" cy="548642"/>
            <a:chOff x="2092077" y="554805"/>
            <a:chExt cx="462338" cy="548642"/>
          </a:xfrm>
        </p:grpSpPr>
        <p:cxnSp>
          <p:nvCxnSpPr>
            <p:cNvPr id="22" name="Straight Arrow Connector 21"/>
            <p:cNvCxnSpPr/>
            <p:nvPr/>
          </p:nvCxnSpPr>
          <p:spPr>
            <a:xfrm rot="16200000" flipV="1">
              <a:off x="2323246" y="323636"/>
              <a:ext cx="0" cy="462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554414" y="554807"/>
              <a:ext cx="1" cy="548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2" y="2531254"/>
            <a:ext cx="2451842" cy="1118653"/>
          </a:xfrm>
          <a:prstGeom prst="roundRect">
            <a:avLst/>
          </a:prstGeom>
        </p:spPr>
      </p:pic>
      <p:pic>
        <p:nvPicPr>
          <p:cNvPr id="25" name="Picture 2" descr="Đá Calcite(Canxit) Là Đá Gì? 5 Ứng Dụng Từ Đá 2020🔎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5"/>
          <a:stretch/>
        </p:blipFill>
        <p:spPr bwMode="auto">
          <a:xfrm>
            <a:off x="7039973" y="2684138"/>
            <a:ext cx="1320642" cy="9778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214" y="1278847"/>
            <a:ext cx="1324838" cy="961680"/>
          </a:xfrm>
          <a:prstGeom prst="round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t="8100"/>
          <a:stretch/>
        </p:blipFill>
        <p:spPr>
          <a:xfrm>
            <a:off x="7091028" y="4105556"/>
            <a:ext cx="1301819" cy="950069"/>
          </a:xfrm>
          <a:prstGeom prst="roundRect">
            <a:avLst/>
          </a:prstGeom>
        </p:spPr>
      </p:pic>
      <p:pic>
        <p:nvPicPr>
          <p:cNvPr id="28" name="Picture 4" descr="Dolomit – Wikipedia tiếng Việ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445" y="2888845"/>
            <a:ext cx="1324838" cy="9633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7124" y="4515571"/>
            <a:ext cx="1324839" cy="955390"/>
          </a:xfrm>
          <a:prstGeom prst="roundRect">
            <a:avLst/>
          </a:prstGeom>
        </p:spPr>
      </p:pic>
      <p:pic>
        <p:nvPicPr>
          <p:cNvPr id="30" name="Picture 6" descr="Tìm hiểu đá Malachite - NEJA Gemston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445" y="1166737"/>
            <a:ext cx="1324838" cy="9563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810" y="4499906"/>
            <a:ext cx="1929292" cy="964646"/>
          </a:xfrm>
          <a:prstGeom prst="round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6302" y="903821"/>
            <a:ext cx="1351917" cy="901278"/>
          </a:xfrm>
          <a:prstGeom prst="round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4953" y="4228527"/>
            <a:ext cx="1524621" cy="1015779"/>
          </a:xfrm>
          <a:prstGeom prst="round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998219" y="1460194"/>
            <a:ext cx="195209" cy="2526745"/>
            <a:chOff x="5058061" y="777614"/>
            <a:chExt cx="195209" cy="2526745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5253270" y="777614"/>
              <a:ext cx="0" cy="25267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5058061" y="777614"/>
              <a:ext cx="1952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863977" y="4439002"/>
            <a:ext cx="829709" cy="457200"/>
            <a:chOff x="4923819" y="3756422"/>
            <a:chExt cx="829709" cy="45720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753528" y="3756422"/>
              <a:ext cx="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4923819" y="4208140"/>
              <a:ext cx="822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150614" y="4319249"/>
            <a:ext cx="2653931" cy="522405"/>
            <a:chOff x="2210456" y="3636669"/>
            <a:chExt cx="2653931" cy="522405"/>
          </a:xfrm>
        </p:grpSpPr>
        <p:cxnSp>
          <p:nvCxnSpPr>
            <p:cNvPr id="41" name="Straight Connector 40"/>
            <p:cNvCxnSpPr/>
            <p:nvPr/>
          </p:nvCxnSpPr>
          <p:spPr>
            <a:xfrm flipH="1">
              <a:off x="2589772" y="3636669"/>
              <a:ext cx="22746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80351" y="3636669"/>
              <a:ext cx="0" cy="5224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2210456" y="4159074"/>
              <a:ext cx="363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158143" y="865376"/>
            <a:ext cx="88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Kim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cương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12842" y="3723886"/>
            <a:ext cx="357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Than : than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chì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, than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mỡ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….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67507" y="1801089"/>
            <a:ext cx="157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ADN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37344" y="5286295"/>
            <a:ext cx="157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Cơ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thể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sống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33108" y="5428332"/>
            <a:ext cx="357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Dầu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mỏ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,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khí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thiên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nhiên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…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95034" y="3737862"/>
            <a:ext cx="231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Cancite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( CaCO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604510" y="5644906"/>
            <a:ext cx="254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Magnesite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( MgCO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83355" y="4998575"/>
            <a:ext cx="231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Azuzite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 </a:t>
            </a:r>
          </a:p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Cu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(CO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(OH)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8532" y="2158538"/>
            <a:ext cx="231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Malachite  </a:t>
            </a:r>
          </a:p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Cu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(OH)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24718" y="3842879"/>
            <a:ext cx="320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Dolomite </a:t>
            </a:r>
          </a:p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Ca,Mg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4852" y="2358838"/>
            <a:ext cx="231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Siderite ( FeCO</a:t>
            </a:r>
            <a:r>
              <a:rPr lang="en-US" baseline="-250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426733" y="1883819"/>
            <a:ext cx="607030" cy="2103120"/>
            <a:chOff x="5486575" y="1201239"/>
            <a:chExt cx="607030" cy="210312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5486575" y="1201239"/>
              <a:ext cx="0" cy="2103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5486575" y="1201239"/>
              <a:ext cx="607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rot="5400000">
            <a:off x="5854673" y="2908330"/>
            <a:ext cx="157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Khoáng</a:t>
            </a:r>
            <a:r>
              <a:rPr lang="en-US" sz="1800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Palatino Linotype" panose="02040502050505030304" pitchFamily="18" charset="0"/>
              </a:rPr>
              <a:t>vật</a:t>
            </a:r>
            <a:endParaRPr lang="en-US" sz="18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9701" y="296214"/>
            <a:ext cx="207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205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</cp:revision>
  <dcterms:created xsi:type="dcterms:W3CDTF">2021-11-18T05:12:26Z</dcterms:created>
  <dcterms:modified xsi:type="dcterms:W3CDTF">2021-11-18T05:32:35Z</dcterms:modified>
</cp:coreProperties>
</file>